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62" r:id="rId2"/>
    <p:sldId id="256" r:id="rId3"/>
    <p:sldId id="257" r:id="rId4"/>
    <p:sldId id="258" r:id="rId5"/>
    <p:sldId id="259" r:id="rId6"/>
    <p:sldId id="264" r:id="rId7"/>
    <p:sldId id="260" r:id="rId8"/>
    <p:sldId id="261" r:id="rId9"/>
    <p:sldId id="263" r:id="rId10"/>
  </p:sldIdLst>
  <p:sldSz cx="9144000" cy="6858000" type="screen4x3"/>
  <p:notesSz cx="6881813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66"/>
    <a:srgbClr val="CC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44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9097B6E3-B0C0-40BE-9518-3628697BCE36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440BB465-4CF9-41EF-8FB3-1A5B9FD51F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0873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98102" y="0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F41BF386-B668-4EA3-A3B2-D77B05ED1751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176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182" y="4415790"/>
            <a:ext cx="5505450" cy="4183380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98102" y="8829967"/>
            <a:ext cx="2982119" cy="464820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57661279-860C-4466-9492-371F123B51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250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61279-860C-4466-9492-371F123B513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7466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661279-860C-4466-9492-371F123B513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57792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A4EAC53-8E64-444C-B489-B9C3D6F3EB30}" type="datetimeFigureOut">
              <a:rPr lang="en-US" smtClean="0"/>
              <a:t>1/30/2015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20571DC-05DD-4658-9B48-604D18D53B62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52456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Now!!!</a:t>
            </a:r>
            <a:endParaRPr lang="en-US" sz="60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080029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What </a:t>
            </a:r>
            <a:r>
              <a:rPr lang="en-US" sz="4000" b="1" dirty="0"/>
              <a:t>needs to be included in a </a:t>
            </a:r>
            <a:r>
              <a:rPr lang="en-US" sz="4000" b="1" u="sng" dirty="0">
                <a:solidFill>
                  <a:srgbClr val="FF0000"/>
                </a:solidFill>
              </a:rPr>
              <a:t>Works Cited</a:t>
            </a:r>
            <a:r>
              <a:rPr lang="en-US" sz="4000" b="1" dirty="0" smtClean="0"/>
              <a:t>?</a:t>
            </a:r>
            <a:br>
              <a:rPr lang="en-US" sz="4000" b="1" dirty="0" smtClean="0"/>
            </a:br>
            <a:endParaRPr lang="en-US" sz="4000" b="1" dirty="0"/>
          </a:p>
          <a:p>
            <a:r>
              <a:rPr lang="en-US" sz="4000" b="1" dirty="0" smtClean="0"/>
              <a:t>What </a:t>
            </a:r>
            <a:r>
              <a:rPr lang="en-US" sz="4000" b="1" dirty="0"/>
              <a:t>needs to be included in an </a:t>
            </a:r>
            <a:r>
              <a:rPr lang="en-US" sz="4000" b="1" u="sng" dirty="0">
                <a:solidFill>
                  <a:srgbClr val="FF0000"/>
                </a:solidFill>
              </a:rPr>
              <a:t>in-text citation</a:t>
            </a:r>
            <a:r>
              <a:rPr lang="en-US" sz="4000" b="1" dirty="0"/>
              <a:t>?</a:t>
            </a:r>
          </a:p>
          <a:p>
            <a:endParaRPr lang="en-US" sz="4000" b="1" dirty="0"/>
          </a:p>
        </p:txBody>
      </p:sp>
      <p:pic>
        <p:nvPicPr>
          <p:cNvPr id="1026" name="Picture 2" descr="http://images.clipartpanda.com/writing-clipart-aiqeraB9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4343400"/>
            <a:ext cx="2664031" cy="239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7526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Citations</a:t>
            </a:r>
            <a:endParaRPr lang="en-US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5304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://libraryofimages.com/1024/clip-art-of-an-athletic-red-book-mascot-cartoon-character-lifting-a-heavy-barbell-by-toons4biz-36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02" b="8572"/>
          <a:stretch/>
        </p:blipFill>
        <p:spPr bwMode="auto">
          <a:xfrm>
            <a:off x="6096000" y="4026090"/>
            <a:ext cx="2438400" cy="2374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Citing Sources</a:t>
            </a:r>
            <a:endParaRPr lang="en-US" sz="45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276600"/>
          </a:xfrm>
        </p:spPr>
        <p:txBody>
          <a:bodyPr>
            <a:normAutofit/>
          </a:bodyPr>
          <a:lstStyle/>
          <a:p>
            <a:r>
              <a:rPr lang="en-US" sz="3000" b="1" dirty="0"/>
              <a:t>When </a:t>
            </a:r>
            <a:r>
              <a:rPr lang="en-US" sz="3000" b="1" u="sng" dirty="0">
                <a:solidFill>
                  <a:srgbClr val="FF0000"/>
                </a:solidFill>
              </a:rPr>
              <a:t>using information from research </a:t>
            </a:r>
            <a:r>
              <a:rPr lang="en-US" sz="3000" b="1" dirty="0"/>
              <a:t>in your writing, you </a:t>
            </a:r>
            <a:r>
              <a:rPr lang="en-US" sz="3000" b="1" u="sng" dirty="0" smtClean="0">
                <a:solidFill>
                  <a:srgbClr val="FF0000"/>
                </a:solidFill>
              </a:rPr>
              <a:t>must</a:t>
            </a:r>
            <a:r>
              <a:rPr lang="en-US" sz="3000" b="1" u="sng" dirty="0">
                <a:solidFill>
                  <a:srgbClr val="FF0000"/>
                </a:solidFill>
              </a:rPr>
              <a:t> cite the </a:t>
            </a:r>
            <a:r>
              <a:rPr lang="en-US" sz="3000" b="1" u="sng" dirty="0" smtClean="0">
                <a:solidFill>
                  <a:srgbClr val="FF0000"/>
                </a:solidFill>
              </a:rPr>
              <a:t>sources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You must </a:t>
            </a:r>
            <a:r>
              <a:rPr lang="en-US" sz="3000" b="1" dirty="0"/>
              <a:t>provide </a:t>
            </a:r>
            <a:r>
              <a:rPr lang="en-US" sz="3000" b="1" dirty="0" smtClean="0"/>
              <a:t>a Works </a:t>
            </a:r>
            <a:r>
              <a:rPr lang="en-US" sz="3000" b="1" dirty="0"/>
              <a:t>Cited </a:t>
            </a:r>
            <a:r>
              <a:rPr lang="en-US" sz="3000" b="1" dirty="0" smtClean="0"/>
              <a:t>page</a:t>
            </a:r>
            <a:r>
              <a:rPr lang="en-US" sz="3000" b="1" dirty="0"/>
              <a:t> to </a:t>
            </a:r>
            <a:r>
              <a:rPr lang="en-US" sz="3000" b="1" u="sng" dirty="0">
                <a:solidFill>
                  <a:srgbClr val="FF0000"/>
                </a:solidFill>
              </a:rPr>
              <a:t>document your research</a:t>
            </a:r>
            <a:r>
              <a:rPr lang="en-US" sz="3000" b="1" dirty="0">
                <a:solidFill>
                  <a:srgbClr val="FF0000"/>
                </a:solidFill>
              </a:rPr>
              <a:t> </a:t>
            </a:r>
            <a:r>
              <a:rPr lang="en-US" sz="3000" b="1" dirty="0"/>
              <a:t>and </a:t>
            </a:r>
            <a:r>
              <a:rPr lang="en-US" sz="3000" b="1" u="sng" dirty="0">
                <a:solidFill>
                  <a:srgbClr val="FF0000"/>
                </a:solidFill>
              </a:rPr>
              <a:t>strengthen your </a:t>
            </a:r>
            <a:r>
              <a:rPr lang="en-US" sz="3000" b="1" u="sng" dirty="0" smtClean="0">
                <a:solidFill>
                  <a:srgbClr val="FF0000"/>
                </a:solidFill>
              </a:rPr>
              <a:t>argument</a:t>
            </a:r>
            <a:endParaRPr lang="en-US" sz="3000" b="1" u="sng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imageenvision.com/450/25993-clip-art-graphic-of-a-yellow-number-2-pencil-with-an-eraser-cartoon-character-holding-a-heavy-barbell-above-his-head-by-toons4biz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39624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dedicatedserverhostinghq.com/wp-content/uploads/2014/03/Magnifying_glass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343400"/>
            <a:ext cx="21336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233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48736"/>
            <a:ext cx="8229600" cy="1332464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Works Cited vs. </a:t>
            </a:r>
            <a:b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Annotated Bibliography</a:t>
            </a:r>
            <a:endParaRPr lang="en-US" sz="45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4560431"/>
              </p:ext>
            </p:extLst>
          </p:nvPr>
        </p:nvGraphicFramePr>
        <p:xfrm>
          <a:off x="457200" y="2026920"/>
          <a:ext cx="8229600" cy="2849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Works Cited</a:t>
                      </a:r>
                      <a:endParaRPr lang="en-US" sz="25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Annotated Bibliography</a:t>
                      </a:r>
                      <a:endParaRPr lang="en-US" sz="2500" b="1" u="sng" dirty="0">
                        <a:solidFill>
                          <a:srgbClr val="FF0000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285750" marR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i="0" u="sng" dirty="0" smtClean="0">
                          <a:solidFill>
                            <a:srgbClr val="FF0000"/>
                          </a:solidFill>
                        </a:rPr>
                        <a:t>Includes a </a:t>
                      </a: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properly formatted citation for each source</a:t>
                      </a:r>
                      <a:r>
                        <a:rPr lang="en-US" sz="25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500" b="1" dirty="0" smtClean="0"/>
                        <a:t>you use</a:t>
                      </a:r>
                    </a:p>
                    <a:p>
                      <a:pPr algn="l"/>
                      <a:endParaRPr lang="en-US" sz="2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FFFF66"/>
                    </a:solidFill>
                  </a:tcPr>
                </a:tc>
                <a:tc>
                  <a:txBody>
                    <a:bodyPr/>
                    <a:lstStyle/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The full citation of the source </a:t>
                      </a:r>
                      <a:r>
                        <a:rPr lang="en-US" sz="2500" b="1" u="sng" dirty="0" smtClean="0"/>
                        <a:t/>
                      </a:r>
                      <a:br>
                        <a:rPr lang="en-US" sz="2500" b="1" u="sng" dirty="0" smtClean="0"/>
                      </a:br>
                      <a:endParaRPr lang="en-US" sz="2500" b="1" u="sng" dirty="0" smtClean="0"/>
                    </a:p>
                    <a:p>
                      <a:pPr marL="457200" marR="0" indent="-4572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en-US" sz="2500" b="1" u="sng" dirty="0" smtClean="0">
                          <a:solidFill>
                            <a:srgbClr val="FF0000"/>
                          </a:solidFill>
                        </a:rPr>
                        <a:t>Summary of information</a:t>
                      </a:r>
                      <a:r>
                        <a:rPr lang="en-US" sz="2500" b="1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US" sz="2500" b="1" dirty="0" smtClean="0"/>
                        <a:t>in the source</a:t>
                      </a:r>
                      <a:endParaRPr lang="en-US" sz="25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C99FF"/>
                    </a:solidFill>
                  </a:tcPr>
                </a:tc>
              </a:tr>
            </a:tbl>
          </a:graphicData>
        </a:graphic>
      </p:graphicFrame>
      <p:pic>
        <p:nvPicPr>
          <p:cNvPr id="3074" name="Picture 2" descr="http://images.clipartpanda.com/computer-class-clipart-4T9EzaEac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4953000"/>
            <a:ext cx="2000250" cy="1490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encrypted-tbn1.gstatic.com/images?q=tbn:ANd9GcQh-pWvKqexEtcKnq61r-6W_s6tzGLwWeBMpxFhM7c3_gWtgG5bJ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5550" y="4953000"/>
            <a:ext cx="2000250" cy="15225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clipartlord.com/wp-content/uploads/2014/01/pencil13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989904"/>
            <a:ext cx="1676400" cy="133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0388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Works </a:t>
            </a:r>
            <a:r>
              <a:rPr lang="en-US" sz="45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Cited </a:t>
            </a:r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Entry</a:t>
            </a:r>
            <a:endParaRPr lang="en-US" sz="4500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3600"/>
            <a:ext cx="6096000" cy="43434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Burke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Kenneth. </a:t>
            </a: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Language as Symbolic Action: Essays on Life, Literature, and Method. Berkeley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U of California P, 1966. Print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en-US" b="1" dirty="0"/>
          </a:p>
          <a:p>
            <a:r>
              <a:rPr lang="en-US" b="1" u="sng" dirty="0" smtClean="0"/>
              <a:t>Format:</a:t>
            </a:r>
          </a:p>
          <a:p>
            <a:pPr marL="68580" indent="0">
              <a:buNone/>
            </a:pPr>
            <a:r>
              <a:rPr lang="en-US" b="1" dirty="0" smtClean="0"/>
              <a:t>Last Name, First Name. </a:t>
            </a:r>
            <a:r>
              <a:rPr lang="en-US" b="1" i="1" dirty="0" smtClean="0"/>
              <a:t>Title</a:t>
            </a:r>
            <a:r>
              <a:rPr lang="en-US" b="1" dirty="0" smtClean="0"/>
              <a:t>. Location of Publication: Publisher, Year of Publication. Print.</a:t>
            </a:r>
            <a:endParaRPr lang="en-US" b="1" dirty="0"/>
          </a:p>
          <a:p>
            <a:endParaRPr lang="en-US" b="1" dirty="0"/>
          </a:p>
        </p:txBody>
      </p:sp>
      <p:pic>
        <p:nvPicPr>
          <p:cNvPr id="3076" name="Picture 4" descr="http://genedoucette.files.wordpress.com/2010/07/0512-0708-1513-33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1905000"/>
            <a:ext cx="2047875" cy="3333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ak1.polyvoreimg.com/cgi/img-thing/size/l/tid/4318642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7" b="18000"/>
          <a:stretch/>
        </p:blipFill>
        <p:spPr bwMode="auto">
          <a:xfrm>
            <a:off x="457200" y="5823547"/>
            <a:ext cx="3276600" cy="65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http://ak1.polyvoreimg.com/cgi/img-thing/size/l/tid/4318642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7" b="18000"/>
          <a:stretch/>
        </p:blipFill>
        <p:spPr bwMode="auto">
          <a:xfrm>
            <a:off x="3733800" y="5823547"/>
            <a:ext cx="3276600" cy="65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ak1.polyvoreimg.com/cgi/img-thing/size/l/tid/4318642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897" r="50000" b="18000"/>
          <a:stretch/>
        </p:blipFill>
        <p:spPr bwMode="auto">
          <a:xfrm>
            <a:off x="7010400" y="5823547"/>
            <a:ext cx="1638300" cy="6534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065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997383"/>
            <a:ext cx="67818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Annotated Bibliography</a:t>
            </a:r>
            <a:endParaRPr lang="en-US" sz="45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09800"/>
            <a:ext cx="8229600" cy="4267200"/>
          </a:xfrm>
        </p:spPr>
        <p:txBody>
          <a:bodyPr>
            <a:normAutofit lnSpcReduction="10000"/>
          </a:bodyPr>
          <a:lstStyle/>
          <a:p>
            <a:pPr marL="68580" indent="0">
              <a:buNone/>
            </a:pPr>
            <a:r>
              <a:rPr lang="en-US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Lamott</a:t>
            </a:r>
            <a:r>
              <a:rPr lang="en-US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Anne. Bird by Bird: Some Instructions on Writing and Life. New York: Anchor Books, 1995. Print</a:t>
            </a:r>
            <a:r>
              <a:rPr lang="en-US" b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> </a:t>
            </a:r>
          </a:p>
          <a:p>
            <a:pPr marL="68580" indent="0">
              <a:buNone/>
            </a:pPr>
            <a:r>
              <a:rPr lang="en-US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Lamott’s</a:t>
            </a:r>
            <a:r>
              <a:rPr lang="en-US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book offers honest advice on the nature of a writing life, complete with its insecurities and failures. Taking a humorous approach to the realities of being a writer, the chapters in </a:t>
            </a:r>
            <a:r>
              <a:rPr lang="en-US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Lamott’s</a:t>
            </a:r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book are wry and anecdotal and offer advice on everything from plot development to jealousy, from perfectionism to struggling with one’s own internal critic. In the process, </a:t>
            </a:r>
            <a:r>
              <a:rPr lang="en-US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Lamott</a:t>
            </a:r>
            <a:r>
              <a:rPr lang="en-US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includes writing exercises designed to be both productive and fun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810904" y="1658329"/>
            <a:ext cx="381000" cy="60960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52400" y="1092369"/>
            <a:ext cx="1524000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Citation</a:t>
            </a:r>
            <a:endParaRPr lang="en-US" sz="2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24600" y="6019800"/>
            <a:ext cx="1828800" cy="5078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7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sz="27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flipH="1" flipV="1">
            <a:off x="5257800" y="6019800"/>
            <a:ext cx="1066800" cy="427440"/>
          </a:xfrm>
          <a:prstGeom prst="straightConnector1">
            <a:avLst/>
          </a:prstGeom>
          <a:ln w="762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26747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4572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Example: In-Text Citation</a:t>
            </a:r>
            <a:endParaRPr lang="en-US" sz="4500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Human </a:t>
            </a:r>
            <a:r>
              <a:rPr lang="en-US" sz="3000" b="1" dirty="0"/>
              <a:t>beings have been described </a:t>
            </a:r>
            <a:r>
              <a:rPr lang="en-US" sz="3000" b="1" dirty="0" smtClean="0"/>
              <a:t>as, </a:t>
            </a:r>
            <a:r>
              <a:rPr lang="en-US" sz="30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“symbol-using animals” (Burke 3</a:t>
            </a:r>
            <a:r>
              <a:rPr lang="en-US" sz="3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).</a:t>
            </a:r>
          </a:p>
          <a:p>
            <a:endParaRPr lang="en-US" sz="3000" b="1" dirty="0"/>
          </a:p>
          <a:p>
            <a:r>
              <a:rPr lang="en-US" sz="3000" b="1" u="sng" dirty="0" smtClean="0">
                <a:solidFill>
                  <a:srgbClr val="FF0000"/>
                </a:solidFill>
              </a:rPr>
              <a:t>“Quote” (Author’s Last Name Page #)</a:t>
            </a:r>
            <a:endParaRPr lang="en-US" sz="3000" b="1" u="sng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bigcatclipart.com/1024/big-cat-clipart-of-a-king-lion-writing-by-dero-17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22"/>
          <a:stretch/>
        </p:blipFill>
        <p:spPr bwMode="auto">
          <a:xfrm>
            <a:off x="1143000" y="4419600"/>
            <a:ext cx="2010578" cy="1953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generic.pixmac.com/4/panda-and-postcard-animal-photo-8390128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2133600" cy="19575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acclaimimages.com/_gallery/_images_n300/bird_writing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4495800"/>
            <a:ext cx="1676400" cy="18090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239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endParaRPr lang="en-US" sz="45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2623"/>
            <a:ext cx="8229600" cy="4347177"/>
          </a:xfrm>
        </p:spPr>
        <p:txBody>
          <a:bodyPr>
            <a:noAutofit/>
          </a:bodyPr>
          <a:lstStyle/>
          <a:p>
            <a:r>
              <a:rPr lang="en-US" sz="2500" b="1" u="sng" dirty="0" smtClean="0">
                <a:solidFill>
                  <a:srgbClr val="FF0000"/>
                </a:solidFill>
              </a:rPr>
              <a:t>Springboard Page 150</a:t>
            </a:r>
            <a:r>
              <a:rPr lang="en-US" sz="2500" b="1" dirty="0" smtClean="0"/>
              <a:t/>
            </a:r>
            <a:br>
              <a:rPr lang="en-US" sz="2500" b="1" dirty="0" smtClean="0"/>
            </a:br>
            <a:endParaRPr lang="en-US" sz="2500" b="1" dirty="0" smtClean="0"/>
          </a:p>
          <a:p>
            <a:pPr lvl="1">
              <a:buFont typeface="Wingdings" pitchFamily="2" charset="2"/>
              <a:buChar char="Ø"/>
            </a:pPr>
            <a:r>
              <a:rPr lang="en-US" sz="2500" b="1" dirty="0" smtClean="0"/>
              <a:t>Read the Article: “</a:t>
            </a:r>
            <a:r>
              <a:rPr lang="en-US" sz="2500" b="1" dirty="0"/>
              <a:t>“Cellphones and driving: As dangerous as we think?” </a:t>
            </a:r>
            <a:r>
              <a:rPr lang="en-US" sz="2500" b="1" dirty="0" smtClean="0"/>
              <a:t/>
            </a:r>
            <a:br>
              <a:rPr lang="en-US" sz="2500" b="1" dirty="0" smtClean="0"/>
            </a:br>
            <a:endParaRPr lang="en-US" sz="2500" b="1" dirty="0" smtClean="0"/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/>
              <a:t>Create a </a:t>
            </a:r>
            <a:r>
              <a:rPr lang="en-US" sz="2500" b="1" u="sng" dirty="0" smtClean="0">
                <a:solidFill>
                  <a:srgbClr val="FF0000"/>
                </a:solidFill>
              </a:rPr>
              <a:t>Works Cited Page </a:t>
            </a:r>
            <a:r>
              <a:rPr lang="en-US" sz="2500" b="1" dirty="0" smtClean="0"/>
              <a:t>for the Article</a:t>
            </a:r>
            <a:br>
              <a:rPr lang="en-US" sz="2500" b="1" dirty="0" smtClean="0"/>
            </a:br>
            <a:endParaRPr lang="en-US" sz="2500" b="1" dirty="0" smtClean="0"/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/>
              <a:t>Create an </a:t>
            </a:r>
            <a:r>
              <a:rPr lang="en-US" sz="2500" b="1" u="sng" dirty="0" smtClean="0">
                <a:solidFill>
                  <a:srgbClr val="FF0000"/>
                </a:solidFill>
              </a:rPr>
              <a:t>Annotated Bibliography </a:t>
            </a:r>
            <a:r>
              <a:rPr lang="en-US" sz="2500" b="1" dirty="0" smtClean="0"/>
              <a:t>for the Article</a:t>
            </a:r>
          </a:p>
        </p:txBody>
      </p:sp>
    </p:spTree>
    <p:extLst>
      <p:ext uri="{BB962C8B-B14F-4D97-AF65-F5344CB8AC3E}">
        <p14:creationId xmlns:p14="http://schemas.microsoft.com/office/powerpoint/2010/main" val="3528106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23652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 smtClean="0"/>
              <a:t>Begin creating a list of sources to support your claim</a:t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b="1" dirty="0" smtClean="0"/>
              <a:t>Complete the Citation Worksheet.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213089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Custom 1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331</TotalTime>
  <Words>143</Words>
  <Application>Microsoft Office PowerPoint</Application>
  <PresentationFormat>On-screen Show (4:3)</PresentationFormat>
  <Paragraphs>38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Do Now!!!</vt:lpstr>
      <vt:lpstr>Citations</vt:lpstr>
      <vt:lpstr>Citing Sources</vt:lpstr>
      <vt:lpstr>Works Cited vs.  Annotated Bibliography</vt:lpstr>
      <vt:lpstr>Example: Works Cited Entry</vt:lpstr>
      <vt:lpstr>Example: Annotated Bibliography</vt:lpstr>
      <vt:lpstr>Example: In-Text Citation</vt:lpstr>
      <vt:lpstr>SPRINGBOARD</vt:lpstr>
      <vt:lpstr>On Your Own: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Citations</dc:title>
  <dc:creator>Goodine, Lindsey</dc:creator>
  <cp:lastModifiedBy>Shettle, Meghan</cp:lastModifiedBy>
  <cp:revision>21</cp:revision>
  <cp:lastPrinted>2015-01-30T14:52:00Z</cp:lastPrinted>
  <dcterms:created xsi:type="dcterms:W3CDTF">2015-01-24T20:51:42Z</dcterms:created>
  <dcterms:modified xsi:type="dcterms:W3CDTF">2015-01-30T17:03:36Z</dcterms:modified>
</cp:coreProperties>
</file>